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84" r:id="rId4"/>
    <p:sldId id="270" r:id="rId5"/>
    <p:sldId id="285" r:id="rId6"/>
    <p:sldId id="289" r:id="rId7"/>
    <p:sldId id="291" r:id="rId8"/>
    <p:sldId id="290" r:id="rId9"/>
    <p:sldId id="286" r:id="rId10"/>
    <p:sldId id="287" r:id="rId11"/>
    <p:sldId id="288" r:id="rId12"/>
    <p:sldId id="271" r:id="rId13"/>
    <p:sldId id="274" r:id="rId14"/>
    <p:sldId id="277" r:id="rId15"/>
    <p:sldId id="276" r:id="rId16"/>
    <p:sldId id="280" r:id="rId17"/>
    <p:sldId id="279" r:id="rId18"/>
    <p:sldId id="281" r:id="rId19"/>
    <p:sldId id="282" r:id="rId20"/>
    <p:sldId id="293" r:id="rId21"/>
    <p:sldId id="278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4666" autoAdjust="0"/>
  </p:normalViewPr>
  <p:slideViewPr>
    <p:cSldViewPr snapToGrid="0">
      <p:cViewPr varScale="1">
        <p:scale>
          <a:sx n="153" d="100"/>
          <a:sy n="153" d="100"/>
        </p:scale>
        <p:origin x="240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22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589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73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88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7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17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02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46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01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3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0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65653D-BD6A-4476-AB87-4DC31EC71824}" type="datetimeFigureOut">
              <a:rPr lang="zh-TW" altLang="en-US" smtClean="0"/>
              <a:t>2022/10/31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0D3255-5DE0-475B-8331-C5EF573C605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0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0D82A-6217-44A6-BA9B-30FEA636E0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智慧家庭監控系統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3FA0548-94AD-4B93-B20B-3981EC51B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組員：吳松錡、林楷芳、朱嘉豪</a:t>
            </a:r>
            <a:endParaRPr lang="en-US" altLang="zh-TW" dirty="0"/>
          </a:p>
          <a:p>
            <a:r>
              <a:rPr lang="zh-TW" altLang="en-US" dirty="0"/>
              <a:t>指導老師 ：林錦財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002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7F5B84-812E-337D-1B75-1865CD815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41EE392-100A-38C4-AC21-F1DC323AB3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4" y="1689688"/>
            <a:ext cx="522645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62D3DEC-C6F3-320F-B47B-BA16E0C0D691}"/>
              </a:ext>
            </a:extLst>
          </p:cNvPr>
          <p:cNvSpPr txBox="1"/>
          <p:nvPr/>
        </p:nvSpPr>
        <p:spPr>
          <a:xfrm>
            <a:off x="7653403" y="2185792"/>
            <a:ext cx="289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3D1F9E-7F6C-ABB3-919C-B86667AE1337}"/>
              </a:ext>
            </a:extLst>
          </p:cNvPr>
          <p:cNvSpPr txBox="1"/>
          <p:nvPr/>
        </p:nvSpPr>
        <p:spPr>
          <a:xfrm>
            <a:off x="6231698" y="1847589"/>
            <a:ext cx="531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插入電源開機。第一次開機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Hass.io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會自動下載最新版的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Home Assistant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並執行，耗時約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20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分鐘。</a:t>
            </a:r>
          </a:p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等待的時間可以先打開電腦瀏覽器輸入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http://hassio.local:8123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。使用這個網址的前提是，電腦要與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Raspberry Pi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在同個網域下。如果是不同網域，則使用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http://192.x.x.x:8123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來連接 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(192.x.x.x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是樹梅派的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IP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位址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52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034986-71E7-3A90-4282-DA11C1F9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9CFA40D-94E4-0A1B-B98C-34D2B3B41C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13" y="1740492"/>
            <a:ext cx="522645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0014FC2-CAC7-115E-E587-5E0F80761AED}"/>
              </a:ext>
            </a:extLst>
          </p:cNvPr>
          <p:cNvSpPr txBox="1"/>
          <p:nvPr/>
        </p:nvSpPr>
        <p:spPr>
          <a:xfrm>
            <a:off x="6593388" y="2054361"/>
            <a:ext cx="497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進到 </a:t>
            </a:r>
            <a:r>
              <a:rPr lang="en-US" altLang="zh-TW" dirty="0"/>
              <a:t>Home Assistant </a:t>
            </a:r>
            <a:r>
              <a:rPr lang="zh-TW" altLang="en-US" dirty="0"/>
              <a:t>後，創建一個使用者帳號。</a:t>
            </a:r>
          </a:p>
        </p:txBody>
      </p:sp>
    </p:spTree>
    <p:extLst>
      <p:ext uri="{BB962C8B-B14F-4D97-AF65-F5344CB8AC3E}">
        <p14:creationId xmlns:p14="http://schemas.microsoft.com/office/powerpoint/2010/main" val="2820234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F765A-86EF-2CCB-814A-825E42AE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58" y="341374"/>
            <a:ext cx="10515600" cy="1325563"/>
          </a:xfrm>
        </p:spPr>
        <p:txBody>
          <a:bodyPr/>
          <a:lstStyle/>
          <a:p>
            <a:r>
              <a:rPr lang="zh-TW" altLang="en-US" dirty="0"/>
              <a:t>系統網頁畫面</a:t>
            </a:r>
          </a:p>
        </p:txBody>
      </p:sp>
      <p:pic>
        <p:nvPicPr>
          <p:cNvPr id="1028" name="Picture 4" descr="未提供說明。">
            <a:extLst>
              <a:ext uri="{FF2B5EF4-FFF2-40B4-BE49-F238E27FC236}">
                <a16:creationId xmlns:a16="http://schemas.microsoft.com/office/drawing/2014/main" id="{428CD9CA-6EE1-5156-AC29-3625374740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22" y="1827213"/>
            <a:ext cx="625868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7A3B360-EC6F-B9C6-AF51-C51406E3BE33}"/>
              </a:ext>
            </a:extLst>
          </p:cNvPr>
          <p:cNvSpPr txBox="1"/>
          <p:nvPr/>
        </p:nvSpPr>
        <p:spPr>
          <a:xfrm>
            <a:off x="7837488" y="1993384"/>
            <a:ext cx="720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創建完成後進入主畫面圖</a:t>
            </a:r>
          </a:p>
        </p:txBody>
      </p:sp>
    </p:spTree>
    <p:extLst>
      <p:ext uri="{BB962C8B-B14F-4D97-AF65-F5344CB8AC3E}">
        <p14:creationId xmlns:p14="http://schemas.microsoft.com/office/powerpoint/2010/main" val="395329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E4596-1488-A94C-5DF3-F748A18D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手機</a:t>
            </a:r>
            <a:r>
              <a:rPr lang="en-US" altLang="zh-TW" dirty="0"/>
              <a:t>APP</a:t>
            </a:r>
            <a:r>
              <a:rPr lang="zh-TW" altLang="en-US" dirty="0"/>
              <a:t>畫面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0A7E6F-ACB0-FA64-E5D1-7B05CB035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7725" y="2055371"/>
            <a:ext cx="2818058" cy="3683196"/>
          </a:xfr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C8FFA8D3-1070-8162-80D4-33E01F82E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58" y="2129969"/>
            <a:ext cx="1728431" cy="37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E2129807-AF28-643A-1A50-D8E5AB0C2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85" y="2055371"/>
            <a:ext cx="1811881" cy="37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4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1EA27-8913-7DEE-9320-5304F85F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ESPHome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984ACA-98D1-DF08-FD05-48CBA3DF3D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22931"/>
            <a:ext cx="86391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832A71-0332-65D3-6514-CF6B57536505}"/>
              </a:ext>
            </a:extLst>
          </p:cNvPr>
          <p:cNvSpPr txBox="1"/>
          <p:nvPr/>
        </p:nvSpPr>
        <p:spPr>
          <a:xfrm>
            <a:off x="1097280" y="4334006"/>
            <a:ext cx="747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本專題使用</a:t>
            </a:r>
            <a:r>
              <a:rPr lang="en-US" altLang="zh-TW" dirty="0" err="1"/>
              <a:t>esphome</a:t>
            </a:r>
            <a:r>
              <a:rPr lang="zh-TW" altLang="en-US" dirty="0"/>
              <a:t>來編譯</a:t>
            </a:r>
            <a:r>
              <a:rPr lang="en-US" altLang="zh-TW" dirty="0"/>
              <a:t>esp8266</a:t>
            </a:r>
            <a:r>
              <a:rPr lang="zh-TW" altLang="en-US" dirty="0"/>
              <a:t>開發版上的程式碼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65F6FB-74B0-0D2A-E95E-82C70AAB9C61}"/>
              </a:ext>
            </a:extLst>
          </p:cNvPr>
          <p:cNvSpPr txBox="1"/>
          <p:nvPr/>
        </p:nvSpPr>
        <p:spPr>
          <a:xfrm>
            <a:off x="1097280" y="4799838"/>
            <a:ext cx="60970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ESPHome</a:t>
            </a:r>
            <a:r>
              <a:rPr lang="en-US" altLang="zh-TW" dirty="0"/>
              <a:t> </a:t>
            </a:r>
            <a:r>
              <a:rPr lang="zh-TW" altLang="en-US" dirty="0"/>
              <a:t>是一套工具，由</a:t>
            </a:r>
            <a:r>
              <a:rPr lang="en-US" altLang="zh-TW" dirty="0"/>
              <a:t>ESPH </a:t>
            </a:r>
            <a:r>
              <a:rPr lang="en-US" altLang="zh-TW" dirty="0" err="1"/>
              <a:t>omelib</a:t>
            </a:r>
            <a:r>
              <a:rPr lang="en-US" altLang="zh-TW" dirty="0"/>
              <a:t> </a:t>
            </a:r>
            <a:r>
              <a:rPr lang="zh-TW" altLang="en-US" dirty="0"/>
              <a:t>和</a:t>
            </a:r>
            <a:r>
              <a:rPr lang="en-US" altLang="zh-TW" dirty="0"/>
              <a:t>ESPH </a:t>
            </a:r>
            <a:r>
              <a:rPr lang="en-US" altLang="zh-TW" dirty="0" err="1"/>
              <a:t>omeyaml</a:t>
            </a:r>
            <a:r>
              <a:rPr lang="en-US" altLang="zh-TW" dirty="0"/>
              <a:t> </a:t>
            </a:r>
            <a:r>
              <a:rPr lang="zh-TW" altLang="en-US" dirty="0"/>
              <a:t>組成。前者安裝在</a:t>
            </a:r>
            <a:r>
              <a:rPr lang="en-US" altLang="zh-TW" dirty="0"/>
              <a:t>ESP8266 </a:t>
            </a:r>
            <a:r>
              <a:rPr lang="zh-TW" altLang="en-US" dirty="0"/>
              <a:t>或</a:t>
            </a:r>
            <a:r>
              <a:rPr lang="en-US" altLang="zh-TW" dirty="0"/>
              <a:t>ESP32 </a:t>
            </a:r>
            <a:r>
              <a:rPr lang="zh-TW" altLang="en-US" dirty="0"/>
              <a:t>上，後者為其編譯固件。</a:t>
            </a:r>
          </a:p>
          <a:p>
            <a:endParaRPr lang="zh-TW" altLang="en-US" dirty="0"/>
          </a:p>
          <a:p>
            <a:r>
              <a:rPr lang="en-US" altLang="zh-TW" dirty="0"/>
              <a:t>ESPH </a:t>
            </a:r>
            <a:r>
              <a:rPr lang="en-US" altLang="zh-TW" dirty="0" err="1"/>
              <a:t>omelib</a:t>
            </a:r>
            <a:r>
              <a:rPr lang="en-US" altLang="zh-TW" dirty="0"/>
              <a:t> </a:t>
            </a:r>
            <a:r>
              <a:rPr lang="zh-TW" altLang="en-US" dirty="0"/>
              <a:t>主要通過</a:t>
            </a:r>
            <a:r>
              <a:rPr lang="en-US" altLang="zh-TW" dirty="0"/>
              <a:t>MQTT </a:t>
            </a:r>
            <a:r>
              <a:rPr lang="zh-TW" altLang="en-US" dirty="0"/>
              <a:t>與</a:t>
            </a:r>
            <a:r>
              <a:rPr lang="en-US" altLang="zh-TW" dirty="0"/>
              <a:t>Home Assistant </a:t>
            </a:r>
            <a:r>
              <a:rPr lang="zh-TW" altLang="en-US" dirty="0"/>
              <a:t>通訊，可以說專為</a:t>
            </a:r>
            <a:r>
              <a:rPr lang="en-US" altLang="zh-TW" dirty="0"/>
              <a:t>Home Assistant </a:t>
            </a:r>
            <a:r>
              <a:rPr lang="zh-TW" altLang="en-US" dirty="0"/>
              <a:t>而設計。</a:t>
            </a:r>
          </a:p>
        </p:txBody>
      </p:sp>
    </p:spTree>
    <p:extLst>
      <p:ext uri="{BB962C8B-B14F-4D97-AF65-F5344CB8AC3E}">
        <p14:creationId xmlns:p14="http://schemas.microsoft.com/office/powerpoint/2010/main" val="300754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BD08AC-B113-99D7-A36D-E2AEC0F5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dh22</a:t>
            </a:r>
            <a:r>
              <a:rPr lang="zh-TW" altLang="en-US" dirty="0"/>
              <a:t>感測模組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207264-E7AE-E8DB-117D-4DAE4996F4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91638"/>
            <a:ext cx="2884526" cy="38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64AD925-2F37-4A20-3BAC-469ED157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30" y="2016963"/>
            <a:ext cx="2846539" cy="379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1B4FD1E-5DA4-7E6C-04EC-2A530BB863E0}"/>
              </a:ext>
            </a:extLst>
          </p:cNvPr>
          <p:cNvSpPr txBox="1"/>
          <p:nvPr/>
        </p:nvSpPr>
        <p:spPr>
          <a:xfrm>
            <a:off x="8210193" y="2217107"/>
            <a:ext cx="317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/>
              <a:t>dh22</a:t>
            </a:r>
            <a:r>
              <a:rPr lang="zh-TW" altLang="en-US" dirty="0"/>
              <a:t>溫溼度連接</a:t>
            </a:r>
            <a:r>
              <a:rPr lang="en-US" altLang="zh-TW" dirty="0"/>
              <a:t>esp8266</a:t>
            </a:r>
            <a:r>
              <a:rPr lang="zh-TW" altLang="en-US" dirty="0"/>
              <a:t>開發版 </a:t>
            </a:r>
          </a:p>
        </p:txBody>
      </p:sp>
    </p:spTree>
    <p:extLst>
      <p:ext uri="{BB962C8B-B14F-4D97-AF65-F5344CB8AC3E}">
        <p14:creationId xmlns:p14="http://schemas.microsoft.com/office/powerpoint/2010/main" val="1864879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E09A12-BCA3-35CC-E877-1082DA94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MQ-7</a:t>
            </a:r>
            <a:r>
              <a:rPr lang="zh-TW" altLang="en-US" dirty="0"/>
              <a:t>感測模組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1FC0A9-D762-3882-6FF4-D03CD1B4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98" y="1991638"/>
            <a:ext cx="2884526" cy="38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A07C0DC-B42A-5D29-00EF-1D3995064F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19" y="1991638"/>
            <a:ext cx="2950784" cy="393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303F378-BD80-C900-B410-334618C0207B}"/>
              </a:ext>
            </a:extLst>
          </p:cNvPr>
          <p:cNvSpPr txBox="1"/>
          <p:nvPr/>
        </p:nvSpPr>
        <p:spPr>
          <a:xfrm>
            <a:off x="8166352" y="2210844"/>
            <a:ext cx="31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/>
              <a:t>MQ-7</a:t>
            </a:r>
            <a:r>
              <a:rPr lang="zh-TW" altLang="en-US" dirty="0"/>
              <a:t>連接</a:t>
            </a:r>
            <a:r>
              <a:rPr lang="en-US" altLang="zh-TW" dirty="0"/>
              <a:t>esp8266</a:t>
            </a:r>
            <a:r>
              <a:rPr lang="zh-TW" altLang="en-US" dirty="0"/>
              <a:t>開發版 </a:t>
            </a:r>
          </a:p>
        </p:txBody>
      </p:sp>
    </p:spTree>
    <p:extLst>
      <p:ext uri="{BB962C8B-B14F-4D97-AF65-F5344CB8AC3E}">
        <p14:creationId xmlns:p14="http://schemas.microsoft.com/office/powerpoint/2010/main" val="279481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927F84-37E2-D696-075F-7B46CF2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5228DE-6A1D-FE7F-3FB1-4F39040CE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D7E124-9B57-6AD2-130D-096F706E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30" y="988906"/>
            <a:ext cx="4541999" cy="48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3A729A-390E-FA36-7AFD-FE3E23504337}"/>
              </a:ext>
            </a:extLst>
          </p:cNvPr>
          <p:cNvSpPr txBox="1"/>
          <p:nvPr/>
        </p:nvSpPr>
        <p:spPr>
          <a:xfrm>
            <a:off x="6693596" y="1897786"/>
            <a:ext cx="6097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在</a:t>
            </a:r>
            <a:r>
              <a:rPr lang="en-US" altLang="zh-TW" dirty="0" err="1"/>
              <a:t>EPSHome</a:t>
            </a:r>
            <a:r>
              <a:rPr lang="zh-TW" altLang="en-US" dirty="0"/>
              <a:t>編輯</a:t>
            </a:r>
            <a:r>
              <a:rPr lang="en-US" altLang="zh-TW" dirty="0"/>
              <a:t>ESP8266</a:t>
            </a:r>
            <a:r>
              <a:rPr lang="zh-TW" altLang="en-US" dirty="0"/>
              <a:t>開發版程式碼</a:t>
            </a:r>
            <a:endParaRPr lang="en-US" altLang="zh-TW" dirty="0"/>
          </a:p>
          <a:p>
            <a:r>
              <a:rPr lang="en-US" altLang="zh-TW" dirty="0"/>
              <a:t>Esp8266.yaml</a:t>
            </a:r>
          </a:p>
        </p:txBody>
      </p:sp>
    </p:spTree>
    <p:extLst>
      <p:ext uri="{BB962C8B-B14F-4D97-AF65-F5344CB8AC3E}">
        <p14:creationId xmlns:p14="http://schemas.microsoft.com/office/powerpoint/2010/main" val="289039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84D521B0-2CD7-329D-AC44-C84E5123D2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87" y="1843153"/>
            <a:ext cx="38481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823DA03-DE34-F6DF-7AA1-48AECA881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41" y="1843153"/>
            <a:ext cx="38957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8BBF45E-9632-A55A-7D3B-05294AD05AEE}"/>
              </a:ext>
            </a:extLst>
          </p:cNvPr>
          <p:cNvSpPr txBox="1"/>
          <p:nvPr/>
        </p:nvSpPr>
        <p:spPr>
          <a:xfrm>
            <a:off x="5340785" y="4533802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將</a:t>
            </a:r>
            <a:r>
              <a:rPr lang="en-US" altLang="zh-TW" dirty="0"/>
              <a:t>esp8266.yaml</a:t>
            </a:r>
            <a:r>
              <a:rPr lang="zh-TW" altLang="en-US" dirty="0"/>
              <a:t>上傳至</a:t>
            </a:r>
            <a:r>
              <a:rPr lang="en-US" altLang="zh-TW" dirty="0"/>
              <a:t>esp8266</a:t>
            </a:r>
            <a:r>
              <a:rPr lang="zh-TW" altLang="en-US" dirty="0"/>
              <a:t>開發版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5557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84EF4-F804-D979-04FF-7044ABD9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37E1210-BF27-1E9A-FAEA-95C1A86A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3" y="1808155"/>
            <a:ext cx="6701964" cy="426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D228C0-2F3C-A5F9-23CC-F69427196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569" y="1864522"/>
            <a:ext cx="3726492" cy="4023360"/>
          </a:xfrm>
        </p:spPr>
        <p:txBody>
          <a:bodyPr/>
          <a:lstStyle/>
          <a:p>
            <a:r>
              <a:rPr lang="zh-TW" altLang="en-US" dirty="0"/>
              <a:t>                                                                                            </a:t>
            </a:r>
            <a:r>
              <a:rPr lang="en-US" altLang="zh-TW" dirty="0"/>
              <a:t>esp8266.yaml</a:t>
            </a:r>
            <a:r>
              <a:rPr lang="zh-TW" altLang="en-US" dirty="0"/>
              <a:t>上傳至</a:t>
            </a:r>
            <a:r>
              <a:rPr lang="en-US" altLang="zh-TW" dirty="0"/>
              <a:t>esp8266</a:t>
            </a:r>
            <a:r>
              <a:rPr lang="zh-TW" altLang="en-US" dirty="0"/>
              <a:t>開發版畫面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46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B4078-F492-69A5-4316-FF4FD069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06" y="661431"/>
            <a:ext cx="5633418" cy="85111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3DAB9-41B5-2238-3BBD-85D300D4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790EE35-B8CD-4896-7095-2C5BDA0C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05" y="1845733"/>
            <a:ext cx="3017521" cy="402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D3BA069-3199-CEDB-26A0-D94C69D51E03}"/>
              </a:ext>
            </a:extLst>
          </p:cNvPr>
          <p:cNvSpPr txBox="1"/>
          <p:nvPr/>
        </p:nvSpPr>
        <p:spPr>
          <a:xfrm>
            <a:off x="5679935" y="2098110"/>
            <a:ext cx="53083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本專題使用</a:t>
            </a:r>
            <a:r>
              <a:rPr lang="en-US" altLang="zh-TW" dirty="0"/>
              <a:t>raspberry pi</a:t>
            </a:r>
            <a:r>
              <a:rPr lang="zh-TW" altLang="en-US" dirty="0"/>
              <a:t>作為系統主機</a:t>
            </a:r>
            <a:endParaRPr lang="en-US" altLang="zh-TW" dirty="0"/>
          </a:p>
          <a:p>
            <a:r>
              <a:rPr lang="zh-TW" altLang="en-US" dirty="0"/>
              <a:t>樹莓派已經有衍生很多代，而我們所使用的樹梅派為 </a:t>
            </a:r>
            <a:r>
              <a:rPr lang="en-US" altLang="zh-TW" dirty="0"/>
              <a:t>Raspberry Pi 3</a:t>
            </a:r>
          </a:p>
          <a:p>
            <a:r>
              <a:rPr lang="en-US" altLang="zh-TW" dirty="0"/>
              <a:t>Model B+</a:t>
            </a:r>
            <a:r>
              <a:rPr lang="zh-TW" altLang="en-US" dirty="0"/>
              <a:t>而規格為 </a:t>
            </a:r>
            <a:r>
              <a:rPr lang="en-US" altLang="zh-TW" dirty="0"/>
              <a:t>1.4 GHz 64-bit </a:t>
            </a:r>
            <a:r>
              <a:rPr lang="zh-TW" altLang="en-US" dirty="0"/>
              <a:t>處理器和快 </a:t>
            </a:r>
            <a:r>
              <a:rPr lang="en-US" altLang="zh-TW" dirty="0"/>
              <a:t>3 </a:t>
            </a:r>
            <a:r>
              <a:rPr lang="zh-TW" altLang="en-US" dirty="0"/>
              <a:t>倍的千兆乙太網路或 </a:t>
            </a:r>
            <a:r>
              <a:rPr lang="en-US" altLang="zh-TW" dirty="0"/>
              <a:t>2.4 / 5</a:t>
            </a:r>
          </a:p>
          <a:p>
            <a:r>
              <a:rPr lang="en-US" altLang="zh-TW" dirty="0"/>
              <a:t>GHz </a:t>
            </a:r>
            <a:r>
              <a:rPr lang="zh-TW" altLang="en-US" dirty="0"/>
              <a:t>雙頻 </a:t>
            </a:r>
            <a:r>
              <a:rPr lang="en-US" altLang="zh-TW" dirty="0"/>
              <a:t>802.11ac Wi-Fi</a:t>
            </a:r>
            <a:r>
              <a:rPr lang="zh-TW" altLang="en-US" dirty="0"/>
              <a:t>。同時配備 </a:t>
            </a:r>
            <a:r>
              <a:rPr lang="en-US" altLang="zh-TW" dirty="0"/>
              <a:t>Power over Ethernet</a:t>
            </a:r>
            <a:r>
              <a:rPr lang="zh-TW" altLang="en-US" dirty="0"/>
              <a:t>，</a:t>
            </a:r>
            <a:r>
              <a:rPr lang="en-US" altLang="zh-TW" dirty="0"/>
              <a:t>USB </a:t>
            </a:r>
            <a:r>
              <a:rPr lang="zh-TW" altLang="en-US" dirty="0"/>
              <a:t>啟動和網路啟</a:t>
            </a:r>
          </a:p>
          <a:p>
            <a:r>
              <a:rPr lang="zh-TW" altLang="en-US" dirty="0"/>
              <a:t>動功能，樹莓派所能搭載的作業系統相當多而我們是使用官方所提供的</a:t>
            </a:r>
          </a:p>
          <a:p>
            <a:r>
              <a:rPr lang="en-US" altLang="zh-TW" dirty="0"/>
              <a:t>Raspberry Pi OS </a:t>
            </a:r>
            <a:r>
              <a:rPr lang="zh-TW" altLang="en-US" dirty="0"/>
              <a:t>為作業系統此系統是以 </a:t>
            </a:r>
            <a:r>
              <a:rPr lang="en-US" altLang="zh-TW" dirty="0"/>
              <a:t>HASSISTANT </a:t>
            </a:r>
            <a:r>
              <a:rPr lang="zh-TW" altLang="en-US" dirty="0"/>
              <a:t>核心的作業系統．本專題使用在</a:t>
            </a:r>
          </a:p>
          <a:p>
            <a:r>
              <a:rPr lang="zh-TW" altLang="en-US" dirty="0"/>
              <a:t>主系統上主要負責架設網頁、資料庫架設、接收資料、運行 </a:t>
            </a:r>
            <a:r>
              <a:rPr lang="en-US" altLang="zh-TW" dirty="0"/>
              <a:t>Line Bot</a:t>
            </a:r>
            <a:r>
              <a:rPr lang="zh-TW" altLang="en-US" dirty="0"/>
              <a:t>．</a:t>
            </a:r>
          </a:p>
        </p:txBody>
      </p:sp>
    </p:spTree>
    <p:extLst>
      <p:ext uri="{BB962C8B-B14F-4D97-AF65-F5344CB8AC3E}">
        <p14:creationId xmlns:p14="http://schemas.microsoft.com/office/powerpoint/2010/main" val="1005348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1FB735-0C6F-3DDD-CBE0-05939985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OPENCV</a:t>
            </a:r>
            <a:endParaRPr lang="zh-TW" altLang="en-US" dirty="0"/>
          </a:p>
        </p:txBody>
      </p:sp>
      <p:pic>
        <p:nvPicPr>
          <p:cNvPr id="1026" name="Picture 2" descr="「OPENCV介紹」的圖片搜尋結果">
            <a:extLst>
              <a:ext uri="{FF2B5EF4-FFF2-40B4-BE49-F238E27FC236}">
                <a16:creationId xmlns:a16="http://schemas.microsoft.com/office/drawing/2014/main" id="{C7EA2482-1CB3-33BC-3B88-F98B47630A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27" y="2419219"/>
            <a:ext cx="12287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D6215C8-9E26-6BA2-34E3-18FA3A99DB1D}"/>
              </a:ext>
            </a:extLst>
          </p:cNvPr>
          <p:cNvSpPr txBox="1"/>
          <p:nvPr/>
        </p:nvSpPr>
        <p:spPr>
          <a:xfrm>
            <a:off x="1097280" y="1951672"/>
            <a:ext cx="60970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本專題以</a:t>
            </a:r>
            <a:r>
              <a:rPr lang="en-US" altLang="zh-TW" dirty="0"/>
              <a:t>OPENCV</a:t>
            </a:r>
            <a:r>
              <a:rPr lang="zh-TW" altLang="en-US" dirty="0"/>
              <a:t>作為防盜人臉辨識系統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OpenCV</a:t>
            </a:r>
            <a:r>
              <a:rPr lang="zh-TW" altLang="en-US" dirty="0"/>
              <a:t>的全稱是</a:t>
            </a:r>
            <a:r>
              <a:rPr lang="en-US" altLang="zh-TW" dirty="0"/>
              <a:t>Open Source Computer Vision Library</a:t>
            </a:r>
            <a:r>
              <a:rPr lang="zh-TW" altLang="en-US" dirty="0"/>
              <a:t>，是一個跨平台的電腦視覺庫。 </a:t>
            </a:r>
            <a:r>
              <a:rPr lang="en-US" altLang="zh-TW" dirty="0"/>
              <a:t>OpenCV</a:t>
            </a:r>
            <a:r>
              <a:rPr lang="zh-TW" altLang="en-US" dirty="0"/>
              <a:t>是由英特爾公司發起並參與開發，以</a:t>
            </a:r>
            <a:r>
              <a:rPr lang="en-US" altLang="zh-TW" dirty="0"/>
              <a:t>BSD</a:t>
            </a:r>
            <a:r>
              <a:rPr lang="zh-TW" altLang="en-US" dirty="0"/>
              <a:t>授權條款授權發行，可以在商業和研究領域中免費使用。 </a:t>
            </a:r>
            <a:r>
              <a:rPr lang="en-US" altLang="zh-TW" dirty="0"/>
              <a:t>OpenCV</a:t>
            </a:r>
            <a:r>
              <a:rPr lang="zh-TW" altLang="en-US" dirty="0"/>
              <a:t>可用於開發即時的圖像處理、電腦視覺以及圖型識別程式。</a:t>
            </a:r>
          </a:p>
        </p:txBody>
      </p:sp>
    </p:spTree>
    <p:extLst>
      <p:ext uri="{BB962C8B-B14F-4D97-AF65-F5344CB8AC3E}">
        <p14:creationId xmlns:p14="http://schemas.microsoft.com/office/powerpoint/2010/main" val="157114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39E93A-D666-0B95-0F81-3AF4F46F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人臉辨識測試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438900B-5EC3-EF2D-1432-5B8CF3155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455" y="2430296"/>
            <a:ext cx="2876190" cy="2904762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1EA0D96-880F-7E53-677C-A78E93A29AD0}"/>
              </a:ext>
            </a:extLst>
          </p:cNvPr>
          <p:cNvSpPr txBox="1"/>
          <p:nvPr/>
        </p:nvSpPr>
        <p:spPr>
          <a:xfrm>
            <a:off x="6482219" y="2223370"/>
            <a:ext cx="355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將訓練模組導入</a:t>
            </a:r>
            <a:r>
              <a:rPr lang="en-US" altLang="zh-TW" dirty="0" err="1"/>
              <a:t>homeassistant</a:t>
            </a:r>
            <a:r>
              <a:rPr lang="zh-TW" altLang="en-US" dirty="0"/>
              <a:t>和攝像頭做測試</a:t>
            </a:r>
          </a:p>
        </p:txBody>
      </p:sp>
    </p:spTree>
    <p:extLst>
      <p:ext uri="{BB962C8B-B14F-4D97-AF65-F5344CB8AC3E}">
        <p14:creationId xmlns:p14="http://schemas.microsoft.com/office/powerpoint/2010/main" val="364592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DFF099DF-4CED-2E5E-F10E-ECD07A68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624" y="2604531"/>
            <a:ext cx="10515600" cy="1325563"/>
          </a:xfrm>
        </p:spPr>
        <p:txBody>
          <a:bodyPr/>
          <a:lstStyle/>
          <a:p>
            <a:r>
              <a:rPr lang="zh-TW" altLang="en-US" dirty="0"/>
              <a:t>智慧家庭監控系統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E4E839-3277-D894-DB93-03845260B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98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9A3BB-A3EF-D467-A894-59A6FCDC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54070C-48FA-D59A-0A41-34FD5EB5D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AA3DCD-FD8D-CF21-0E17-8342DC14EF7F}"/>
              </a:ext>
            </a:extLst>
          </p:cNvPr>
          <p:cNvSpPr txBox="1"/>
          <p:nvPr/>
        </p:nvSpPr>
        <p:spPr>
          <a:xfrm>
            <a:off x="5786407" y="2235896"/>
            <a:ext cx="4215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本專題以</a:t>
            </a:r>
            <a:r>
              <a:rPr lang="en-US" altLang="zh-TW" dirty="0"/>
              <a:t>home assistant</a:t>
            </a:r>
            <a:r>
              <a:rPr lang="zh-TW" altLang="en-US" dirty="0"/>
              <a:t>作為系統使用</a:t>
            </a:r>
            <a:endParaRPr lang="en-US" altLang="zh-TW" dirty="0"/>
          </a:p>
          <a:p>
            <a:r>
              <a:rPr lang="zh-TW" altLang="en-US" dirty="0"/>
              <a:t>一個開源的居家自動控制套件。 他是由全世界</a:t>
            </a:r>
            <a:r>
              <a:rPr lang="en-US" altLang="zh-TW" dirty="0"/>
              <a:t>DIY</a:t>
            </a:r>
            <a:r>
              <a:rPr lang="zh-TW" altLang="en-US" dirty="0"/>
              <a:t>愛好者以創客們共同打造而成的一個居家控制中心。 他像大海一樣，能控制每一個居家智能設備：他容納了每一種通訊協議、每一種通訊模組、每一個廠牌的智慧居家用品。 在現在智慧居家蓬勃發展時，廠商很多，但也造成彼此間相容性低，沒有統一的標準與規格。</a:t>
            </a:r>
          </a:p>
        </p:txBody>
      </p:sp>
      <p:pic>
        <p:nvPicPr>
          <p:cNvPr id="9218" name="Picture 2" descr="Home Assistant - Google Play 應用程式">
            <a:extLst>
              <a:ext uri="{FF2B5EF4-FFF2-40B4-BE49-F238E27FC236}">
                <a16:creationId xmlns:a16="http://schemas.microsoft.com/office/drawing/2014/main" id="{A32A6D4C-B495-EF1D-4D24-972D1EFFF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85" y="1845734"/>
            <a:ext cx="3909975" cy="39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549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BDB724B6-B497-420A-85B5-DD29AACA1C72}"/>
              </a:ext>
            </a:extLst>
          </p:cNvPr>
          <p:cNvSpPr/>
          <p:nvPr/>
        </p:nvSpPr>
        <p:spPr>
          <a:xfrm>
            <a:off x="1318162" y="1814536"/>
            <a:ext cx="227507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林楷芳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090820-E145-44D5-88C9-AB22D5131545}"/>
              </a:ext>
            </a:extLst>
          </p:cNvPr>
          <p:cNvSpPr/>
          <p:nvPr/>
        </p:nvSpPr>
        <p:spPr>
          <a:xfrm>
            <a:off x="1318162" y="3217019"/>
            <a:ext cx="227507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朱嘉豪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6DA09B-E50A-4BF9-9323-D44164181EEA}"/>
              </a:ext>
            </a:extLst>
          </p:cNvPr>
          <p:cNvSpPr/>
          <p:nvPr/>
        </p:nvSpPr>
        <p:spPr>
          <a:xfrm>
            <a:off x="1318162" y="5019006"/>
            <a:ext cx="227507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吳松錡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6E4C4-8C8E-C105-8245-D141E1B7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597" y="1764431"/>
            <a:ext cx="6864263" cy="45162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AD31A3C-6CFB-D1E9-8D9B-97987383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dirty="0"/>
              <a:t>系統架構圖</a:t>
            </a:r>
          </a:p>
        </p:txBody>
      </p:sp>
    </p:spTree>
    <p:extLst>
      <p:ext uri="{BB962C8B-B14F-4D97-AF65-F5344CB8AC3E}">
        <p14:creationId xmlns:p14="http://schemas.microsoft.com/office/powerpoint/2010/main" val="155789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48F-FFC3-D4E1-86B0-35969F23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home assistant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8C1B8-BA72-1F66-23A7-E7CA19EB8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DD22F07-D6CC-A312-2EB8-520FD6B9E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45734"/>
            <a:ext cx="4234841" cy="380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18DFCFF-0F9A-6AAD-483B-482BBFB305C1}"/>
              </a:ext>
            </a:extLst>
          </p:cNvPr>
          <p:cNvSpPr txBox="1"/>
          <p:nvPr/>
        </p:nvSpPr>
        <p:spPr>
          <a:xfrm>
            <a:off x="5478571" y="2097490"/>
            <a:ext cx="5764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到官網依照自己的 </a:t>
            </a:r>
            <a:r>
              <a:rPr lang="en-US" altLang="zh-TW" dirty="0"/>
              <a:t>Raspberry Pi </a:t>
            </a:r>
            <a:r>
              <a:rPr lang="zh-TW" altLang="en-US" dirty="0"/>
              <a:t>型號下載安裝檔。</a:t>
            </a:r>
          </a:p>
        </p:txBody>
      </p:sp>
    </p:spTree>
    <p:extLst>
      <p:ext uri="{BB962C8B-B14F-4D97-AF65-F5344CB8AC3E}">
        <p14:creationId xmlns:p14="http://schemas.microsoft.com/office/powerpoint/2010/main" val="324927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37ACA-460F-3CF1-68CE-9B94C31F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663E6C6-6DBC-F2A6-F0BC-0C26E1320D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3" y="1915156"/>
            <a:ext cx="477307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8F42C72-55DF-DA6A-94F6-ED6CDFC4EEBF}"/>
              </a:ext>
            </a:extLst>
          </p:cNvPr>
          <p:cNvSpPr txBox="1"/>
          <p:nvPr/>
        </p:nvSpPr>
        <p:spPr>
          <a:xfrm>
            <a:off x="6126480" y="2135068"/>
            <a:ext cx="48525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到 </a:t>
            </a:r>
            <a:r>
              <a:rPr lang="en-US" altLang="zh-TW" dirty="0"/>
              <a:t>https://www.balena.io/etcher/ </a:t>
            </a:r>
            <a:r>
              <a:rPr lang="zh-TW" altLang="en-US" dirty="0"/>
              <a:t>下載 </a:t>
            </a:r>
            <a:r>
              <a:rPr lang="en-US" altLang="zh-TW" dirty="0" err="1"/>
              <a:t>balenaEtcher</a:t>
            </a:r>
            <a:r>
              <a:rPr lang="zh-TW" altLang="en-US" dirty="0"/>
              <a:t>，將映像檔燒錄進 </a:t>
            </a:r>
            <a:r>
              <a:rPr lang="en-US" altLang="zh-TW" dirty="0"/>
              <a:t>SD </a:t>
            </a:r>
            <a:r>
              <a:rPr lang="zh-TW" altLang="en-US" dirty="0"/>
              <a:t>卡。</a:t>
            </a:r>
          </a:p>
        </p:txBody>
      </p:sp>
    </p:spTree>
    <p:extLst>
      <p:ext uri="{BB962C8B-B14F-4D97-AF65-F5344CB8AC3E}">
        <p14:creationId xmlns:p14="http://schemas.microsoft.com/office/powerpoint/2010/main" val="114478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650B3-41D1-4673-18C9-C9A3FB5F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321C84-B132-604A-6403-A3D7C7DD0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C3CA29B-59C0-66CE-DA4F-F74152239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35" y="1915212"/>
            <a:ext cx="5452215" cy="39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11257F7-B69A-4555-FA4D-FCBCC78F1C23}"/>
              </a:ext>
            </a:extLst>
          </p:cNvPr>
          <p:cNvSpPr txBox="1"/>
          <p:nvPr/>
        </p:nvSpPr>
        <p:spPr>
          <a:xfrm>
            <a:off x="6712385" y="2461457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打開 </a:t>
            </a:r>
            <a:r>
              <a:rPr lang="en-US" altLang="zh-TW" b="0" i="0" dirty="0" err="1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balenaEtcher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後，選擇剛下載的映像檔。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74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FA615-1820-18AD-3E1F-AE85040D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4AC5A80-C9C3-574F-18AF-B3522F5ABD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34" y="1865052"/>
            <a:ext cx="520238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0459BEF-7982-E7D1-7A50-660DE7F077EA}"/>
              </a:ext>
            </a:extLst>
          </p:cNvPr>
          <p:cNvSpPr txBox="1"/>
          <p:nvPr/>
        </p:nvSpPr>
        <p:spPr>
          <a:xfrm>
            <a:off x="6587125" y="2135781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03233"/>
                </a:solidFill>
                <a:effectLst/>
                <a:latin typeface="Lato" panose="020F0502020204030203" pitchFamily="34" charset="0"/>
              </a:rPr>
              <a:t>選擇目標記憶卡，燒錄。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972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32D2BB-141C-692B-B61C-2AF40A5A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277F21-BE8E-0DBE-939A-F6130FC38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688A835-9E0A-E915-AB41-AC987361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55" y="1998663"/>
            <a:ext cx="494474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F95DF83-1B45-E15B-36FA-5AFAC3E5E9C1}"/>
              </a:ext>
            </a:extLst>
          </p:cNvPr>
          <p:cNvSpPr txBox="1"/>
          <p:nvPr/>
        </p:nvSpPr>
        <p:spPr>
          <a:xfrm>
            <a:off x="1205230" y="1951672"/>
            <a:ext cx="42700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在 </a:t>
            </a:r>
            <a:r>
              <a:rPr lang="en-US" altLang="zh-TW" dirty="0"/>
              <a:t>Raspberry Pi </a:t>
            </a:r>
            <a:r>
              <a:rPr lang="zh-TW" altLang="en-US" dirty="0"/>
              <a:t>上使用 </a:t>
            </a:r>
            <a:r>
              <a:rPr lang="en-US" altLang="zh-TW" dirty="0" err="1"/>
              <a:t>Wifi</a:t>
            </a:r>
            <a:r>
              <a:rPr lang="en-US" altLang="zh-TW" dirty="0"/>
              <a:t> </a:t>
            </a:r>
            <a:r>
              <a:rPr lang="zh-TW" altLang="en-US" dirty="0"/>
              <a:t>連線，使用 </a:t>
            </a:r>
            <a:r>
              <a:rPr lang="en-US" altLang="zh-TW" dirty="0"/>
              <a:t>USB </a:t>
            </a:r>
            <a:r>
              <a:rPr lang="zh-TW" altLang="en-US" dirty="0"/>
              <a:t>隨身碟，命名為 </a:t>
            </a:r>
            <a:r>
              <a:rPr lang="en-US" altLang="zh-TW" dirty="0"/>
              <a:t>CONFIG</a:t>
            </a:r>
            <a:r>
              <a:rPr lang="zh-TW" altLang="en-US" dirty="0"/>
              <a:t>。在隨身碟裡新增一個 </a:t>
            </a:r>
            <a:r>
              <a:rPr lang="en-US" altLang="zh-TW" dirty="0"/>
              <a:t>network </a:t>
            </a:r>
            <a:r>
              <a:rPr lang="zh-TW" altLang="en-US" dirty="0"/>
              <a:t>資料夾，再新增一個沒有副檔名的 </a:t>
            </a:r>
            <a:r>
              <a:rPr lang="en-US" altLang="zh-TW" dirty="0"/>
              <a:t>my-network </a:t>
            </a:r>
            <a:r>
              <a:rPr lang="zh-TW" altLang="en-US" dirty="0"/>
              <a:t>檔案，使用編輯器開啟並輸入以下內容後存檔。</a:t>
            </a:r>
          </a:p>
        </p:txBody>
      </p:sp>
    </p:spTree>
    <p:extLst>
      <p:ext uri="{BB962C8B-B14F-4D97-AF65-F5344CB8AC3E}">
        <p14:creationId xmlns:p14="http://schemas.microsoft.com/office/powerpoint/2010/main" val="43753948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563</TotalTime>
  <Words>679</Words>
  <Application>Microsoft Office PowerPoint</Application>
  <PresentationFormat>寬螢幕</PresentationFormat>
  <Paragraphs>48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回顧</vt:lpstr>
      <vt:lpstr>智慧家庭監控系統</vt:lpstr>
      <vt:lpstr>PowerPoint 簡報</vt:lpstr>
      <vt:lpstr>PowerPoint 簡報</vt:lpstr>
      <vt:lpstr>系統架構圖</vt:lpstr>
      <vt:lpstr>安裝home assistant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系統網頁畫面</vt:lpstr>
      <vt:lpstr>手機APP畫面 </vt:lpstr>
      <vt:lpstr>ESPHome</vt:lpstr>
      <vt:lpstr>安裝dh22感測模組 </vt:lpstr>
      <vt:lpstr>安裝MQ-7感測模組</vt:lpstr>
      <vt:lpstr>PowerPoint 簡報</vt:lpstr>
      <vt:lpstr>PowerPoint 簡報</vt:lpstr>
      <vt:lpstr>PowerPoint 簡報</vt:lpstr>
      <vt:lpstr>OPENCV</vt:lpstr>
      <vt:lpstr>人臉辨識測試</vt:lpstr>
      <vt:lpstr>智慧家庭監控系統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藍芽智慧自動澆水</dc:title>
  <dc:creator>松錡 吳</dc:creator>
  <cp:lastModifiedBy>orange Shiba</cp:lastModifiedBy>
  <cp:revision>25</cp:revision>
  <dcterms:created xsi:type="dcterms:W3CDTF">2022-04-08T14:07:57Z</dcterms:created>
  <dcterms:modified xsi:type="dcterms:W3CDTF">2022-10-31T06:18:45Z</dcterms:modified>
</cp:coreProperties>
</file>